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71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7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23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41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97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86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29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92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91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88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89F68-7853-4E06-8D92-A879A60DE35D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8DF0-BAC3-47D5-BAB8-140A24AB3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3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000" dirty="0" smtClean="0"/>
              <a:t>Higher </a:t>
            </a:r>
            <a:r>
              <a:rPr lang="de-DE" sz="3000" dirty="0" err="1" smtClean="0"/>
              <a:t>education</a:t>
            </a:r>
            <a:r>
              <a:rPr lang="de-DE" sz="3000" dirty="0" smtClean="0"/>
              <a:t> in Afghanistan</a:t>
            </a:r>
            <a:r>
              <a:rPr lang="en-GB" sz="3000" dirty="0" smtClean="0"/>
              <a:t>: current situation</a:t>
            </a:r>
            <a:endParaRPr lang="de-DE" sz="3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258744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GB" sz="1300" dirty="0" smtClean="0"/>
              <a:t>Said Reza </a:t>
            </a:r>
            <a:r>
              <a:rPr lang="en-GB" sz="1300" dirty="0" err="1" smtClean="0"/>
              <a:t>Kazemi</a:t>
            </a:r>
            <a:r>
              <a:rPr lang="en-GB" sz="1300" dirty="0" smtClean="0"/>
              <a:t>, </a:t>
            </a:r>
            <a:r>
              <a:rPr lang="en-GB" sz="1300" dirty="0" err="1" smtClean="0"/>
              <a:t>Dr.</a:t>
            </a:r>
            <a:r>
              <a:rPr lang="en-GB" sz="1300" dirty="0" smtClean="0"/>
              <a:t> phil.</a:t>
            </a:r>
          </a:p>
          <a:p>
            <a:pPr algn="l"/>
            <a:r>
              <a:rPr lang="en-GB" sz="1300" dirty="0" smtClean="0"/>
              <a:t>Visiting researcher, </a:t>
            </a:r>
            <a:r>
              <a:rPr lang="en-GB" sz="1300" dirty="0" err="1" smtClean="0"/>
              <a:t>Institut</a:t>
            </a:r>
            <a:r>
              <a:rPr lang="en-GB" sz="1300" dirty="0" smtClean="0"/>
              <a:t> f</a:t>
            </a:r>
            <a:r>
              <a:rPr lang="de-DE" sz="1300" dirty="0" err="1" smtClean="0"/>
              <a:t>ür</a:t>
            </a:r>
            <a:r>
              <a:rPr lang="de-DE" sz="1300" dirty="0" smtClean="0"/>
              <a:t> Ethnologie, Ruprecht-Karls-Universität Heidelberg</a:t>
            </a:r>
            <a:endParaRPr lang="en-GB" sz="1300" dirty="0" smtClean="0"/>
          </a:p>
          <a:p>
            <a:pPr algn="l"/>
            <a:r>
              <a:rPr lang="en-GB" sz="1300" dirty="0" smtClean="0"/>
              <a:t>Session “Researchers at risk: European solidarity with Afghanistan and Ukraine”</a:t>
            </a:r>
          </a:p>
          <a:p>
            <a:pPr algn="l"/>
            <a:r>
              <a:rPr lang="en-GB" sz="1300" dirty="0" smtClean="0"/>
              <a:t>Event “</a:t>
            </a:r>
            <a:r>
              <a:rPr lang="en-GB" sz="1300" dirty="0" err="1" smtClean="0"/>
              <a:t>Inspireurope</a:t>
            </a:r>
            <a:r>
              <a:rPr lang="en-GB" sz="1300" dirty="0" smtClean="0"/>
              <a:t> Regional Outreach Workshop”</a:t>
            </a:r>
          </a:p>
          <a:p>
            <a:pPr algn="l"/>
            <a:r>
              <a:rPr lang="en-GB" sz="1300" dirty="0" smtClean="0"/>
              <a:t>Thessaloniki, Greece and online</a:t>
            </a:r>
          </a:p>
          <a:p>
            <a:pPr algn="l"/>
            <a:r>
              <a:rPr lang="en-GB" sz="1300" dirty="0" smtClean="0"/>
              <a:t>31 March 2021</a:t>
            </a:r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37448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Outline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What has happened to higher education in Afghanistan since the Taleban takeover in mid-August 2021?</a:t>
            </a:r>
          </a:p>
          <a:p>
            <a:pPr marL="0" indent="0">
              <a:buNone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Establishing a system of controlling higher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Instructing a new higher education policy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Repercussions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Concluding remarks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806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1. A system of control</a:t>
            </a:r>
            <a:endParaRPr lang="de-DE" sz="3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b="0" dirty="0" smtClean="0"/>
              <a:t>a) Taleban-run ministry of higher education</a:t>
            </a:r>
            <a:endParaRPr lang="de-DE" sz="2000" b="0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700" dirty="0" smtClean="0"/>
          </a:p>
          <a:p>
            <a:r>
              <a:rPr lang="en-GB" sz="1700" dirty="0" smtClean="0"/>
              <a:t>staffing </a:t>
            </a:r>
            <a:r>
              <a:rPr lang="en-GB" sz="1700" dirty="0" smtClean="0"/>
              <a:t>key positions </a:t>
            </a:r>
            <a:r>
              <a:rPr lang="en-GB" sz="1700" dirty="0"/>
              <a:t>with </a:t>
            </a:r>
            <a:r>
              <a:rPr lang="en-GB" sz="1700" dirty="0" smtClean="0"/>
              <a:t>own </a:t>
            </a:r>
            <a:r>
              <a:rPr lang="en-GB" sz="1700" dirty="0"/>
              <a:t>officials, members or </a:t>
            </a:r>
            <a:r>
              <a:rPr lang="en-GB" sz="1700" dirty="0" smtClean="0"/>
              <a:t>sympathisers</a:t>
            </a:r>
          </a:p>
          <a:p>
            <a:r>
              <a:rPr lang="en-GB" sz="1700" dirty="0" smtClean="0"/>
              <a:t>appointees: </a:t>
            </a:r>
            <a:r>
              <a:rPr lang="en-GB" sz="1700" dirty="0" smtClean="0"/>
              <a:t>all men</a:t>
            </a:r>
            <a:r>
              <a:rPr lang="en-GB" sz="1700" dirty="0"/>
              <a:t>, mainly </a:t>
            </a:r>
            <a:r>
              <a:rPr lang="en-GB" sz="1700" dirty="0" smtClean="0"/>
              <a:t>a </a:t>
            </a:r>
            <a:r>
              <a:rPr lang="en-GB" sz="1700" dirty="0"/>
              <a:t>background of fighting the previous government and/or studying Islamic religious sciences particularly in Pakistan, </a:t>
            </a:r>
            <a:r>
              <a:rPr lang="en-GB" sz="1700" dirty="0" smtClean="0"/>
              <a:t>mostly Pashtun in ethnicity, </a:t>
            </a:r>
            <a:r>
              <a:rPr lang="en-GB" sz="1700" dirty="0"/>
              <a:t>especially from </a:t>
            </a:r>
            <a:r>
              <a:rPr lang="en-GB" sz="1700" dirty="0" smtClean="0"/>
              <a:t>eastern </a:t>
            </a:r>
            <a:r>
              <a:rPr lang="en-GB" sz="1700" dirty="0"/>
              <a:t>province of </a:t>
            </a:r>
            <a:r>
              <a:rPr lang="en-GB" sz="1700" dirty="0" err="1" smtClean="0"/>
              <a:t>Nangarhar</a:t>
            </a:r>
            <a:endParaRPr lang="en-GB" sz="1700" dirty="0" smtClean="0"/>
          </a:p>
          <a:p>
            <a:r>
              <a:rPr lang="en-GB" sz="1700" dirty="0" smtClean="0"/>
              <a:t>ministry </a:t>
            </a:r>
            <a:r>
              <a:rPr lang="en-GB" sz="1700" dirty="0" smtClean="0"/>
              <a:t>taken like a ‘spoil of war’</a:t>
            </a:r>
            <a:endParaRPr lang="de-DE" sz="1700" dirty="0"/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546" y="1820486"/>
            <a:ext cx="4828495" cy="3943539"/>
          </a:xfrm>
        </p:spPr>
      </p:pic>
      <p:sp>
        <p:nvSpPr>
          <p:cNvPr id="11" name="Textfeld 10"/>
          <p:cNvSpPr txBox="1"/>
          <p:nvPr/>
        </p:nvSpPr>
        <p:spPr>
          <a:xfrm>
            <a:off x="6349546" y="5764026"/>
            <a:ext cx="4828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Key </a:t>
            </a:r>
            <a:r>
              <a:rPr lang="en-US" sz="1000" dirty="0" err="1"/>
              <a:t>Taleban</a:t>
            </a:r>
            <a:r>
              <a:rPr lang="en-US" sz="1000" dirty="0"/>
              <a:t> appointments for </a:t>
            </a:r>
            <a:r>
              <a:rPr lang="en-US" sz="1000" dirty="0" err="1"/>
              <a:t>MoHE</a:t>
            </a:r>
            <a:r>
              <a:rPr lang="en-US" sz="1000" dirty="0"/>
              <a:t> as of early March 2022, reproduced here as they are officially addressed in </a:t>
            </a:r>
            <a:r>
              <a:rPr lang="en-US" sz="1000" dirty="0" err="1"/>
              <a:t>MoHE</a:t>
            </a:r>
            <a:r>
              <a:rPr lang="en-US" sz="1000" dirty="0"/>
              <a:t> press releases. Source: data compiled by the </a:t>
            </a:r>
            <a:r>
              <a:rPr lang="en-US" sz="1000" dirty="0" smtClean="0"/>
              <a:t>presenter.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7951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b="0" dirty="0" smtClean="0"/>
              <a:t>b) Extending control</a:t>
            </a:r>
            <a:endParaRPr lang="de-DE" sz="2000" b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700" dirty="0" smtClean="0"/>
          </a:p>
          <a:p>
            <a:r>
              <a:rPr lang="en-GB" sz="1700" dirty="0"/>
              <a:t>n</a:t>
            </a:r>
            <a:r>
              <a:rPr lang="en-GB" sz="1700" dirty="0" smtClean="0"/>
              <a:t>ew </a:t>
            </a:r>
            <a:r>
              <a:rPr lang="en-GB" sz="1700" dirty="0" smtClean="0"/>
              <a:t>chancellors and vice-chancellors, especially for admin and finance</a:t>
            </a:r>
          </a:p>
          <a:p>
            <a:r>
              <a:rPr lang="en-GB" sz="1700" dirty="0" smtClean="0"/>
              <a:t>“extraordinary </a:t>
            </a:r>
            <a:r>
              <a:rPr lang="en-GB" sz="1700" dirty="0" smtClean="0"/>
              <a:t>representatives” with broad powers to monitor and control administration, finance and even academic affairs</a:t>
            </a:r>
          </a:p>
          <a:p>
            <a:r>
              <a:rPr lang="en-GB" sz="1700" dirty="0" smtClean="0"/>
              <a:t>affecting m</a:t>
            </a:r>
            <a:r>
              <a:rPr lang="en-GB" sz="1700" dirty="0" smtClean="0"/>
              <a:t>ost</a:t>
            </a:r>
            <a:r>
              <a:rPr lang="en-GB" sz="1700" dirty="0" smtClean="0"/>
              <a:t>, if not all, public higher education institutions in capital Kabul and provinces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34887"/>
            <a:ext cx="5183188" cy="2951096"/>
          </a:xfrm>
        </p:spPr>
      </p:pic>
      <p:sp>
        <p:nvSpPr>
          <p:cNvPr id="8" name="Textfeld 7"/>
          <p:cNvSpPr txBox="1"/>
          <p:nvPr/>
        </p:nvSpPr>
        <p:spPr>
          <a:xfrm>
            <a:off x="6172200" y="5677748"/>
            <a:ext cx="5183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Two main ways in which the </a:t>
            </a:r>
            <a:r>
              <a:rPr lang="en-US" sz="1000" dirty="0" err="1"/>
              <a:t>Taleban</a:t>
            </a:r>
            <a:r>
              <a:rPr lang="en-US" sz="1000" dirty="0"/>
              <a:t>-run </a:t>
            </a:r>
            <a:r>
              <a:rPr lang="en-US" sz="1000" dirty="0" err="1"/>
              <a:t>MoHE</a:t>
            </a:r>
            <a:r>
              <a:rPr lang="en-US" sz="1000" dirty="0"/>
              <a:t> extends its control over higher education administration in the capital Kabul and the provinces</a:t>
            </a:r>
            <a:r>
              <a:rPr lang="en-US" sz="1000" dirty="0" smtClean="0"/>
              <a:t>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0370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2</a:t>
            </a:r>
            <a:r>
              <a:rPr lang="en-GB" sz="3000" dirty="0" smtClean="0"/>
              <a:t>. A new higher education policy</a:t>
            </a:r>
            <a:endParaRPr lang="de-DE" sz="3000" dirty="0"/>
          </a:p>
        </p:txBody>
      </p:sp>
      <p:sp>
        <p:nvSpPr>
          <p:cNvPr id="12" name="Inhaltsplatzhalter 1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b="0" dirty="0" smtClean="0"/>
              <a:t>Four </a:t>
            </a:r>
            <a:r>
              <a:rPr lang="en-GB" sz="2000" b="0" dirty="0" smtClean="0"/>
              <a:t>instances of declaring a new policy</a:t>
            </a:r>
            <a:endParaRPr lang="de-DE" sz="2000" b="0" dirty="0"/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5" y="2842953"/>
            <a:ext cx="10424363" cy="2876203"/>
          </a:xfrm>
        </p:spPr>
      </p:pic>
    </p:spTree>
    <p:extLst>
      <p:ext uri="{BB962C8B-B14F-4D97-AF65-F5344CB8AC3E}">
        <p14:creationId xmlns:p14="http://schemas.microsoft.com/office/powerpoint/2010/main" val="26236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1155469"/>
            <a:ext cx="5157787" cy="5034194"/>
          </a:xfrm>
        </p:spPr>
        <p:txBody>
          <a:bodyPr>
            <a:noAutofit/>
          </a:bodyPr>
          <a:lstStyle/>
          <a:p>
            <a:r>
              <a:rPr lang="en-GB" sz="2000" dirty="0" smtClean="0"/>
              <a:t>29 August </a:t>
            </a:r>
            <a:r>
              <a:rPr lang="en-GB" sz="2000" dirty="0" smtClean="0"/>
              <a:t>2021 introduction </a:t>
            </a:r>
            <a:r>
              <a:rPr lang="en-GB" sz="2000" dirty="0" smtClean="0"/>
              <a:t>event: de facto minister </a:t>
            </a:r>
            <a:r>
              <a:rPr lang="en-GB" sz="2000" dirty="0" err="1" smtClean="0"/>
              <a:t>Haqqani</a:t>
            </a:r>
            <a:r>
              <a:rPr lang="en-GB" sz="2000" dirty="0" smtClean="0"/>
              <a:t> laid out a new policy</a:t>
            </a:r>
          </a:p>
          <a:p>
            <a:pPr marL="0" indent="0">
              <a:buNone/>
            </a:pPr>
            <a:endParaRPr lang="en-GB" sz="2000" dirty="0" smtClean="0"/>
          </a:p>
          <a:p>
            <a:pPr lvl="1"/>
            <a:r>
              <a:rPr lang="en-GB" sz="1700" dirty="0" smtClean="0"/>
              <a:t>previous </a:t>
            </a:r>
            <a:r>
              <a:rPr lang="en-GB" sz="1700" dirty="0"/>
              <a:t>government </a:t>
            </a:r>
            <a:r>
              <a:rPr lang="en-GB" sz="1700" dirty="0" smtClean="0"/>
              <a:t>followed </a:t>
            </a:r>
            <a:r>
              <a:rPr lang="en-GB" sz="1700" b="1" dirty="0"/>
              <a:t>“non-Muslims” in </a:t>
            </a:r>
            <a:r>
              <a:rPr lang="en-GB" sz="1700" b="1" dirty="0" smtClean="0"/>
              <a:t>approach </a:t>
            </a:r>
            <a:r>
              <a:rPr lang="en-GB" sz="1700" b="1" dirty="0"/>
              <a:t>to </a:t>
            </a:r>
            <a:r>
              <a:rPr lang="en-GB" sz="1700" b="1" dirty="0" smtClean="0"/>
              <a:t>science</a:t>
            </a:r>
          </a:p>
          <a:p>
            <a:pPr lvl="1"/>
            <a:r>
              <a:rPr lang="en-GB" sz="1700" dirty="0" smtClean="0"/>
              <a:t>Taleban </a:t>
            </a:r>
            <a:r>
              <a:rPr lang="en-GB" sz="1700" dirty="0"/>
              <a:t>would </a:t>
            </a:r>
            <a:r>
              <a:rPr lang="en-GB" sz="1700" b="1" dirty="0"/>
              <a:t>reinforce religious education </a:t>
            </a:r>
            <a:r>
              <a:rPr lang="en-GB" sz="1700" dirty="0"/>
              <a:t>and not distinguish between “religious sciences and natural sciences” as “they both </a:t>
            </a:r>
            <a:r>
              <a:rPr lang="en-GB" sz="1700" b="1" dirty="0"/>
              <a:t>belong to the religion and serve to strengthen an Islamic </a:t>
            </a:r>
            <a:r>
              <a:rPr lang="en-GB" sz="1700" b="1" dirty="0" smtClean="0"/>
              <a:t>government</a:t>
            </a:r>
            <a:r>
              <a:rPr lang="en-GB" sz="1700" dirty="0" smtClean="0"/>
              <a:t>”</a:t>
            </a:r>
          </a:p>
          <a:p>
            <a:pPr lvl="1"/>
            <a:r>
              <a:rPr lang="en-GB" sz="1700" dirty="0" smtClean="0"/>
              <a:t>“</a:t>
            </a:r>
            <a:r>
              <a:rPr lang="en-GB" sz="1700" dirty="0" smtClean="0"/>
              <a:t>The ... </a:t>
            </a:r>
            <a:r>
              <a:rPr lang="en-GB" sz="1700" dirty="0"/>
              <a:t>people of Afghanistan will continue their </a:t>
            </a:r>
            <a:r>
              <a:rPr lang="en-GB" sz="1700" b="1" dirty="0"/>
              <a:t>higher education in the light of Sharia law </a:t>
            </a:r>
            <a:r>
              <a:rPr lang="en-GB" sz="1700" dirty="0"/>
              <a:t>in safety </a:t>
            </a:r>
            <a:r>
              <a:rPr lang="en-GB" sz="1700" b="1" dirty="0"/>
              <a:t>without being in a mixed male and female </a:t>
            </a:r>
            <a:r>
              <a:rPr lang="en-GB" sz="1700" b="1" dirty="0" smtClean="0"/>
              <a:t>environment</a:t>
            </a:r>
            <a:r>
              <a:rPr lang="en-GB" sz="1700" dirty="0" smtClean="0"/>
              <a:t>”</a:t>
            </a:r>
          </a:p>
          <a:p>
            <a:pPr lvl="1"/>
            <a:r>
              <a:rPr lang="en-GB" sz="1700" dirty="0" smtClean="0"/>
              <a:t>Taleban would “create </a:t>
            </a:r>
            <a:r>
              <a:rPr lang="en-GB" sz="1700" dirty="0"/>
              <a:t>a reasonable and </a:t>
            </a:r>
            <a:r>
              <a:rPr lang="en-GB" sz="1700" b="1" dirty="0"/>
              <a:t>Islamic curriculum that is in line with our Islamic, national and historical values </a:t>
            </a:r>
            <a:r>
              <a:rPr lang="en-GB" sz="1700" dirty="0"/>
              <a:t>and, on the other hand, be able to compete with other </a:t>
            </a:r>
            <a:r>
              <a:rPr lang="en-GB" sz="1700" dirty="0" smtClean="0"/>
              <a:t>countries”</a:t>
            </a:r>
            <a:endParaRPr lang="de-DE" sz="17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1155469"/>
            <a:ext cx="5183188" cy="5034194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Key points</a:t>
            </a:r>
            <a:endParaRPr lang="en-GB" sz="1700" dirty="0" smtClean="0"/>
          </a:p>
          <a:p>
            <a:pPr marL="0" indent="0">
              <a:buNone/>
            </a:pPr>
            <a:endParaRPr lang="en-GB" sz="1700" dirty="0" smtClean="0"/>
          </a:p>
          <a:p>
            <a:pPr lvl="1"/>
            <a:r>
              <a:rPr lang="en-GB" sz="1700" dirty="0" smtClean="0"/>
              <a:t>purifying </a:t>
            </a:r>
            <a:r>
              <a:rPr lang="en-GB" sz="1700" dirty="0" smtClean="0"/>
              <a:t>‘corruption’ in </a:t>
            </a:r>
            <a:r>
              <a:rPr lang="en-GB" sz="1700" dirty="0" smtClean="0"/>
              <a:t>and ‘rectifying’ higher </a:t>
            </a:r>
            <a:r>
              <a:rPr lang="en-GB" sz="1700" dirty="0" smtClean="0"/>
              <a:t>education </a:t>
            </a:r>
            <a:r>
              <a:rPr lang="en-GB" sz="1700" dirty="0" smtClean="0"/>
              <a:t>from </a:t>
            </a:r>
            <a:r>
              <a:rPr lang="en-GB" sz="1700" dirty="0" smtClean="0"/>
              <a:t>the period 2001-2021</a:t>
            </a:r>
          </a:p>
          <a:p>
            <a:pPr lvl="1"/>
            <a:r>
              <a:rPr lang="en-GB" sz="1700" dirty="0" smtClean="0"/>
              <a:t>focusing </a:t>
            </a:r>
            <a:r>
              <a:rPr lang="en-GB" sz="1700" dirty="0" smtClean="0"/>
              <a:t>on religious education</a:t>
            </a:r>
            <a:endParaRPr lang="de-DE" sz="1700" dirty="0" smtClean="0"/>
          </a:p>
          <a:p>
            <a:pPr lvl="1"/>
            <a:r>
              <a:rPr lang="en-GB" sz="1700" dirty="0" smtClean="0"/>
              <a:t>ending coeducation</a:t>
            </a:r>
          </a:p>
          <a:p>
            <a:pPr lvl="1"/>
            <a:r>
              <a:rPr lang="en-GB" sz="1700" dirty="0" smtClean="0"/>
              <a:t>changing curriculum</a:t>
            </a:r>
          </a:p>
          <a:p>
            <a:pPr marL="0" indent="0">
              <a:buNone/>
            </a:pPr>
            <a:endParaRPr lang="en-GB" sz="2100" dirty="0"/>
          </a:p>
          <a:p>
            <a:r>
              <a:rPr lang="en-GB" sz="2000" dirty="0" smtClean="0"/>
              <a:t>Implementation followed in </a:t>
            </a:r>
            <a:r>
              <a:rPr lang="en-GB" sz="2000" dirty="0" smtClean="0"/>
              <a:t>letting </a:t>
            </a:r>
            <a:r>
              <a:rPr lang="en-GB" sz="2000" dirty="0" smtClean="0"/>
              <a:t>private and public higher education </a:t>
            </a:r>
            <a:r>
              <a:rPr lang="en-GB" sz="2000" dirty="0" smtClean="0"/>
              <a:t>institutions resume work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lvl="1"/>
            <a:r>
              <a:rPr lang="en-GB" sz="1700" dirty="0" smtClean="0"/>
              <a:t>separating </a:t>
            </a:r>
            <a:r>
              <a:rPr lang="en-GB" sz="1700" dirty="0" smtClean="0"/>
              <a:t>females and males, plus dress codes</a:t>
            </a:r>
          </a:p>
          <a:p>
            <a:pPr lvl="1"/>
            <a:r>
              <a:rPr lang="en-GB" sz="1700" dirty="0" smtClean="0"/>
              <a:t>increasing </a:t>
            </a:r>
            <a:r>
              <a:rPr lang="en-GB" sz="1700" dirty="0" smtClean="0"/>
              <a:t>religious </a:t>
            </a:r>
            <a:r>
              <a:rPr lang="en-GB" sz="1700" dirty="0" smtClean="0"/>
              <a:t>education in curriculum</a:t>
            </a:r>
            <a:endParaRPr lang="en-GB" sz="1700" dirty="0" smtClean="0"/>
          </a:p>
          <a:p>
            <a:pPr lvl="1"/>
            <a:r>
              <a:rPr lang="en-GB" sz="1700" dirty="0" smtClean="0"/>
              <a:t>work on </a:t>
            </a:r>
            <a:r>
              <a:rPr lang="en-GB" sz="1700" dirty="0" smtClean="0"/>
              <a:t>further changing curriculum underway</a:t>
            </a:r>
            <a:endParaRPr lang="en-GB" sz="1700" dirty="0" smtClean="0"/>
          </a:p>
        </p:txBody>
      </p:sp>
    </p:spTree>
    <p:extLst>
      <p:ext uri="{BB962C8B-B14F-4D97-AF65-F5344CB8AC3E}">
        <p14:creationId xmlns:p14="http://schemas.microsoft.com/office/powerpoint/2010/main" val="31874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3. Repercussions throughout higher education ecosystem</a:t>
            </a:r>
            <a:endParaRPr lang="de-DE" sz="30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700" dirty="0" smtClean="0"/>
              <a:t>Persecution</a:t>
            </a:r>
          </a:p>
          <a:p>
            <a:pPr lvl="1"/>
            <a:r>
              <a:rPr lang="en-GB" sz="1300" dirty="0" smtClean="0"/>
              <a:t>reported cases </a:t>
            </a:r>
            <a:r>
              <a:rPr lang="en-GB" sz="1300" dirty="0" smtClean="0"/>
              <a:t>of abduction, assault, arrest and book </a:t>
            </a:r>
            <a:r>
              <a:rPr lang="en-GB" sz="1300" dirty="0" smtClean="0"/>
              <a:t>ban of academics, </a:t>
            </a:r>
            <a:r>
              <a:rPr lang="en-GB" sz="1300" b="1" dirty="0" smtClean="0"/>
              <a:t>but difficult to establish </a:t>
            </a:r>
            <a:r>
              <a:rPr lang="en-GB" sz="1300" b="1" dirty="0" smtClean="0"/>
              <a:t>and attribute responsibility</a:t>
            </a:r>
            <a:endParaRPr lang="en-GB" sz="1300" b="1" dirty="0"/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sz="1700" dirty="0" smtClean="0"/>
              <a:t>Exodus of lecturers and students</a:t>
            </a:r>
          </a:p>
          <a:p>
            <a:pPr lvl="1"/>
            <a:r>
              <a:rPr lang="en-GB" sz="1300" dirty="0" smtClean="0"/>
              <a:t>large </a:t>
            </a:r>
            <a:r>
              <a:rPr lang="en-GB" sz="1300" dirty="0" smtClean="0"/>
              <a:t>numbers fled or </a:t>
            </a:r>
            <a:r>
              <a:rPr lang="en-GB" sz="1300" dirty="0" smtClean="0"/>
              <a:t>still </a:t>
            </a:r>
            <a:r>
              <a:rPr lang="en-GB" sz="1300" dirty="0" smtClean="0"/>
              <a:t>fleeing Taleban rule</a:t>
            </a:r>
          </a:p>
          <a:p>
            <a:pPr lvl="1"/>
            <a:r>
              <a:rPr lang="en-GB" sz="1300" dirty="0"/>
              <a:t>u</a:t>
            </a:r>
            <a:r>
              <a:rPr lang="en-GB" sz="1300" dirty="0" smtClean="0"/>
              <a:t>niversity-wide</a:t>
            </a:r>
            <a:r>
              <a:rPr lang="en-GB" sz="1300" dirty="0" smtClean="0"/>
              <a:t>, encompassing the entire gamut of science taught in Afghanistan</a:t>
            </a:r>
            <a:endParaRPr lang="en-GB" sz="1300" dirty="0"/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sz="1700" dirty="0" smtClean="0"/>
              <a:t>Pay cut</a:t>
            </a:r>
          </a:p>
          <a:p>
            <a:pPr lvl="1"/>
            <a:r>
              <a:rPr lang="en-GB" sz="1300" dirty="0"/>
              <a:t>t</a:t>
            </a:r>
            <a:r>
              <a:rPr lang="en-GB" sz="1300" dirty="0" smtClean="0"/>
              <a:t>op-down </a:t>
            </a:r>
            <a:r>
              <a:rPr lang="en-GB" sz="1300" dirty="0" smtClean="0"/>
              <a:t>cut of lecturer salaries by around 40 per cent, on top of an economic collapse, inflation and currency devaluation</a:t>
            </a:r>
            <a:endParaRPr lang="en-GB" sz="1300" dirty="0"/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sz="1700" dirty="0" smtClean="0"/>
              <a:t>Shrinking international dimension</a:t>
            </a:r>
          </a:p>
          <a:p>
            <a:pPr lvl="1"/>
            <a:r>
              <a:rPr lang="en-GB" sz="1300" dirty="0" smtClean="0"/>
              <a:t>Taleban-run </a:t>
            </a:r>
            <a:r>
              <a:rPr lang="en-GB" sz="1300" dirty="0" err="1" smtClean="0"/>
              <a:t>MoHE</a:t>
            </a:r>
            <a:r>
              <a:rPr lang="en-GB" sz="1300" dirty="0" smtClean="0"/>
              <a:t> in contact with only a few countries (mainly Pakistan and, to a lesser extent, Turkey and Iran)</a:t>
            </a:r>
            <a:endParaRPr lang="en-GB" sz="1300" dirty="0"/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sz="1700" dirty="0" smtClean="0"/>
              <a:t>Fate of private higher education</a:t>
            </a:r>
          </a:p>
          <a:p>
            <a:pPr lvl="1"/>
            <a:r>
              <a:rPr lang="en-GB" sz="1300" dirty="0" smtClean="0"/>
              <a:t>g</a:t>
            </a:r>
            <a:r>
              <a:rPr lang="en-GB" sz="1300" dirty="0" smtClean="0"/>
              <a:t>iven </a:t>
            </a:r>
            <a:r>
              <a:rPr lang="en-GB" sz="1300" dirty="0" smtClean="0"/>
              <a:t>dramatic reduction in student numbers, many struggle to survive and, if this trend continues, become bankrupt and collapse</a:t>
            </a:r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36162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Concluding remarks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Officials put by Taleban in charge of </a:t>
            </a:r>
            <a:r>
              <a:rPr lang="en-GB" sz="2000" dirty="0" err="1" smtClean="0"/>
              <a:t>MoHE</a:t>
            </a:r>
            <a:r>
              <a:rPr lang="en-GB" sz="2000" dirty="0" smtClean="0"/>
              <a:t> </a:t>
            </a:r>
            <a:r>
              <a:rPr lang="en-GB" sz="2000" dirty="0" smtClean="0"/>
              <a:t>and public HEIs </a:t>
            </a:r>
            <a:r>
              <a:rPr lang="en-GB" sz="2000" b="1" dirty="0" smtClean="0"/>
              <a:t>not competent for their positions</a:t>
            </a:r>
          </a:p>
          <a:p>
            <a:r>
              <a:rPr lang="en-GB" sz="2000" dirty="0" smtClean="0"/>
              <a:t>Taleban shaping higher education policy after </a:t>
            </a:r>
            <a:r>
              <a:rPr lang="en-GB" sz="2000" b="1" dirty="0" smtClean="0"/>
              <a:t>own ideology</a:t>
            </a:r>
          </a:p>
          <a:p>
            <a:r>
              <a:rPr lang="en-GB" sz="2000" dirty="0" smtClean="0"/>
              <a:t>Afghanistan’s higher education </a:t>
            </a:r>
            <a:r>
              <a:rPr lang="en-GB" sz="2000" b="1" dirty="0" smtClean="0"/>
              <a:t>shrinking</a:t>
            </a:r>
            <a:r>
              <a:rPr lang="en-GB" sz="2000" dirty="0" smtClean="0"/>
              <a:t> domestically and internationally</a:t>
            </a:r>
          </a:p>
          <a:p>
            <a:r>
              <a:rPr lang="en-GB" sz="2000" dirty="0" smtClean="0"/>
              <a:t>One could even </a:t>
            </a:r>
            <a:r>
              <a:rPr lang="en-GB" sz="2000" dirty="0" smtClean="0"/>
              <a:t>ask: </a:t>
            </a:r>
            <a:r>
              <a:rPr lang="en-GB" sz="2000" b="1" dirty="0"/>
              <a:t>i</a:t>
            </a:r>
            <a:r>
              <a:rPr lang="en-GB" sz="2000" b="1" dirty="0" smtClean="0"/>
              <a:t>s </a:t>
            </a:r>
            <a:r>
              <a:rPr lang="en-GB" sz="2000" b="1" dirty="0" smtClean="0"/>
              <a:t>there higher education </a:t>
            </a:r>
            <a:r>
              <a:rPr lang="en-GB" sz="2000" b="1" dirty="0" smtClean="0"/>
              <a:t>any more in </a:t>
            </a:r>
            <a:r>
              <a:rPr lang="en-GB" sz="2000" b="1" dirty="0" smtClean="0"/>
              <a:t>Afghanistan under Taleban’s second emirate?</a:t>
            </a:r>
          </a:p>
        </p:txBody>
      </p:sp>
    </p:spTree>
    <p:extLst>
      <p:ext uri="{BB962C8B-B14F-4D97-AF65-F5344CB8AC3E}">
        <p14:creationId xmlns:p14="http://schemas.microsoft.com/office/powerpoint/2010/main" val="33220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Breitbild</PresentationFormat>
  <Paragraphs>69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Arial</vt:lpstr>
      <vt:lpstr>Office</vt:lpstr>
      <vt:lpstr>Higher education in Afghanistan: current situation</vt:lpstr>
      <vt:lpstr>Outline</vt:lpstr>
      <vt:lpstr>1. A system of control</vt:lpstr>
      <vt:lpstr>PowerPoint-Präsentation</vt:lpstr>
      <vt:lpstr>2. A new higher education policy</vt:lpstr>
      <vt:lpstr>PowerPoint-Präsentation</vt:lpstr>
      <vt:lpstr>3. Repercussions throughout higher education ecosystem</vt:lpstr>
      <vt:lpstr>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Afghanistan: current situation</dc:title>
  <dc:creator>Reza</dc:creator>
  <cp:lastModifiedBy>Reza</cp:lastModifiedBy>
  <cp:revision>9</cp:revision>
  <dcterms:created xsi:type="dcterms:W3CDTF">2022-03-30T14:51:38Z</dcterms:created>
  <dcterms:modified xsi:type="dcterms:W3CDTF">2022-03-31T09:31:51Z</dcterms:modified>
</cp:coreProperties>
</file>